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88" r:id="rId4"/>
    <p:sldId id="289" r:id="rId5"/>
    <p:sldId id="291" r:id="rId6"/>
    <p:sldId id="283" r:id="rId7"/>
    <p:sldId id="292" r:id="rId8"/>
    <p:sldId id="293" r:id="rId9"/>
    <p:sldId id="273" r:id="rId10"/>
    <p:sldId id="295" r:id="rId11"/>
    <p:sldId id="275" r:id="rId12"/>
    <p:sldId id="284" r:id="rId13"/>
    <p:sldId id="274" r:id="rId14"/>
    <p:sldId id="265" r:id="rId15"/>
    <p:sldId id="272" r:id="rId16"/>
    <p:sldId id="271" r:id="rId17"/>
    <p:sldId id="282" r:id="rId18"/>
    <p:sldId id="277" r:id="rId19"/>
    <p:sldId id="280" r:id="rId20"/>
    <p:sldId id="278" r:id="rId21"/>
    <p:sldId id="279" r:id="rId22"/>
    <p:sldId id="286" r:id="rId23"/>
    <p:sldId id="285" r:id="rId24"/>
    <p:sldId id="270" r:id="rId25"/>
    <p:sldId id="264" r:id="rId26"/>
    <p:sldId id="290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9" autoAdjust="0"/>
    <p:restoredTop sz="86387" autoAdjust="0"/>
  </p:normalViewPr>
  <p:slideViewPr>
    <p:cSldViewPr>
      <p:cViewPr>
        <p:scale>
          <a:sx n="76" d="100"/>
          <a:sy n="76" d="100"/>
        </p:scale>
        <p:origin x="-34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0F325-9CAC-4446-B0DB-DD41AC3E2C76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97301-3A7D-4BFD-BAA6-CF4E5B450A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C635B-F197-4F22-9AB4-A310A81B24F2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9E8E4-C850-47CB-8368-AF387D0E0D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08216-336C-4CB7-A424-EF8CDA2101E6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A5AB4-F10B-4FB2-8B29-601B01F0A8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9AB4D-6348-46C0-9822-A816AB6F6667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A385C-5EB0-4990-BC55-04931870B9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7BCC1-40A1-4DF6-896C-DD34F82BB1A4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D7609-9711-402B-B91C-99DFC1DEB5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83FC0-5D24-4A7D-A876-099A376B8BAE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15EDF-4239-4CCC-A49E-CE3138C516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1678B-7926-44ED-8DB7-AED778629463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CBBE9-12F8-413B-A70A-AED929D55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C8946-057A-44BF-995B-2B2D9098CEFA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48B0-425B-43BB-8467-E6F4D69B10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95D47-2341-4D83-9FCC-CE20CFA859EE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2FA71-646A-439F-8721-BC197A70F1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2074D-B78C-4916-88D2-E2B5D9F260B3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BB9E-EB32-4079-B019-A145C5A67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3DDA2-ED72-4889-99C3-0D3F649406AB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289D9-9B55-46BF-AE1C-98101E430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7D09E3-957D-417D-8799-B2F5A887AB5F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E5D926-3852-43D7-BCAF-32B11FF02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slide" Target="slide9.xml"/><Relationship Id="rId7" Type="http://schemas.openxmlformats.org/officeDocument/2006/relationships/slide" Target="slide18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slide" Target="slide11.xml"/><Relationship Id="rId4" Type="http://schemas.openxmlformats.org/officeDocument/2006/relationships/slide" Target="slide13.xml"/><Relationship Id="rId9" Type="http://schemas.openxmlformats.org/officeDocument/2006/relationships/slide" Target="slide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58888" y="1341438"/>
            <a:ext cx="7885112" cy="32400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0950" y="304800"/>
            <a:ext cx="7883525" cy="460375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52" name="Рисунок 7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41371" y="0"/>
            <a:ext cx="9323512" cy="699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214563" y="342900"/>
            <a:ext cx="6318250" cy="3786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39975" y="1416050"/>
            <a:ext cx="6553200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+mn-cs"/>
              </a:rPr>
              <a:t>ПРАВИЛА ДОРОЖНОГО ДВИЖЕНИЯ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620688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Место стоянки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04056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766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171" name="Picture 2" descr="https://upload.wikimedia.org/wikipedia/commons/thumb/0/04/5.17.1_USSR_road_sign.svg/1024px-5.17.1_USSR_road_sign.svg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95738" y="1057275"/>
            <a:ext cx="35433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Знак “Подземный пешеходный переход”</a:t>
            </a:r>
            <a:endParaRPr lang="ru-RU" sz="30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057275"/>
            <a:ext cx="4032250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Коль дорожка вниз идет,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Здесь-подземный переход.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Безопасен этот путь.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про это не забудь.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195" name="Picture 6" descr="http://shop.its-spc.ru/image/cache/data/6.7-500x500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00575" y="914400"/>
            <a:ext cx="3684588" cy="368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Знак “Надземный пешеходный переход”</a:t>
            </a:r>
            <a:endParaRPr lang="ru-RU" sz="30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15" y="1197084"/>
            <a:ext cx="4716463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Вот надземный переход: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 похож на мостик.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нему пройдут без страха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малыш, и взрослый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8" name="Picture 6" descr="http://www.beresta.by/wp-content/uploads/2010/10/63fee4b097399ef46fa9a482a1d58faf_x1024.jpg"/>
          <p:cNvPicPr>
            <a:picLocks noChangeAspect="1" noChangeArrowheads="1"/>
          </p:cNvPicPr>
          <p:nvPr/>
        </p:nvPicPr>
        <p:blipFill rotWithShape="1">
          <a:blip r:embed="rId2" cstate="email">
            <a:extLst/>
          </a:blip>
          <a:srcRect l="18350" t="2851" r="18823" b="3851"/>
          <a:stretch/>
        </p:blipFill>
        <p:spPr bwMode="auto">
          <a:xfrm>
            <a:off x="5436096" y="886350"/>
            <a:ext cx="2711918" cy="3632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Место остановки автобуса</a:t>
            </a:r>
            <a:endParaRPr lang="ru-RU" sz="30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050" y="3284538"/>
            <a:ext cx="5184775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ты на остановке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Ждешь автобусной парковки,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 совет для детворы: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здесь не место для игры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0" y="777875"/>
            <a:ext cx="5184775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ты собрался с другом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зоопарк или в кино,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Подружиться с этим знаком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Вам придется все равно,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 домчит вас быстро, ловко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 автобусная остановка.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219" name="Picture 4" descr="http://74330s025.caduk.ru/images/svetof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04025" y="981075"/>
            <a:ext cx="2600325" cy="389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0825" y="1557338"/>
            <a:ext cx="6877050" cy="20621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Знают дети с давних пор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Добрый друг наш – светофор.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Нам его подскажет свет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Путь свободен или нет.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24075" y="223838"/>
            <a:ext cx="525621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СВЕТОФОР</a:t>
            </a:r>
            <a:endParaRPr lang="ru-RU" sz="32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7938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4" name="Picture 2" descr="http://www.cliparthut.com/clip-arts/107/traffic-light-clip-art-107337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35150" y="1125538"/>
            <a:ext cx="5164138" cy="327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11113" y="-7938"/>
            <a:ext cx="3962401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красный свет горит,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тебе он говорит?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значит, стой, и жди.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Путь опасный впереди.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45125" y="-7938"/>
            <a:ext cx="369887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 зеленый впереди?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Смело ты теперь иди.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 машины подождут,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Пешеходы все пройдут.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84438" y="4257675"/>
            <a:ext cx="417512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светит огонек,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Погоди, постой, дружок.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идти не торопись,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зеленого дождись.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87450" y="223838"/>
            <a:ext cx="74168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ПЕШЕХОДНЫЙ СВЕТОФОР</a:t>
            </a:r>
            <a:endParaRPr lang="ru-RU" sz="32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225" y="809625"/>
            <a:ext cx="8366125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добрый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светофорик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человечка показал,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цвет предупреждает, чтобы ты пока стоял.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зеленого увидел,- ну, тогда смелей вперед.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И, пока тебе он светит, транспорт, точно, подождет.</a:t>
            </a:r>
          </a:p>
        </p:txBody>
      </p:sp>
      <p:pic>
        <p:nvPicPr>
          <p:cNvPr id="7170" name="Picture 2" descr="http://smolensk-i.ru/wp-content/uploads/2015/07/102-1-bezopasnost-dorozhnogo-dvizheniya-dlya-detej-v-kartinkakh.jpg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2123728" y="2653924"/>
            <a:ext cx="4392488" cy="292649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174" name="Picture 6" descr="http://fs00.infourok.ru/images/doc/270/275421/2/img1.jpg"/>
          <p:cNvPicPr>
            <a:picLocks noChangeAspect="1" noChangeArrowheads="1"/>
          </p:cNvPicPr>
          <p:nvPr/>
        </p:nvPicPr>
        <p:blipFill rotWithShape="1">
          <a:blip r:embed="rId4" cstate="email">
            <a:extLst/>
          </a:blip>
          <a:srcRect l="72099" t="37227" r="13951" b="30309"/>
          <a:stretch/>
        </p:blipFill>
        <p:spPr bwMode="auto">
          <a:xfrm>
            <a:off x="7164288" y="1039918"/>
            <a:ext cx="1656184" cy="289052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46" name="Picture 2" descr="Как правильно переходить перекресток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3755688" y="810265"/>
            <a:ext cx="5388311" cy="371194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Переход перекрестка</a:t>
            </a:r>
            <a:endParaRPr lang="ru-RU" sz="30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25" y="829033"/>
            <a:ext cx="4537075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вы на перекрестке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 машину не попали,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Тут совсем все очень просто: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 диагонали.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иди по светофору,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на зеленый свет.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Дольше так, но безопасней!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другого пути нет.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483" name="Picture 4" descr="http://pk-galaktika.ru/image/cache/data-roadsign-3-1-2-700x700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6825" y="1125538"/>
            <a:ext cx="3482975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Знак "Железнодорожный переезд"</a:t>
            </a:r>
            <a:endParaRPr lang="ru-RU" sz="30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849" y="1125538"/>
            <a:ext cx="5184775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один здесь знак, а много: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Здесь железная дорога!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Рельсы, шпалы и пути –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электричкой не шути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.</a:t>
            </a:r>
          </a:p>
        </p:txBody>
      </p:sp>
      <p:pic>
        <p:nvPicPr>
          <p:cNvPr id="20488" name="Picture 6" descr="https://openclipart.org/image/2400px/svg_to_png/28086/Roadsign-rail-fence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32138" y="1981200"/>
            <a:ext cx="3300412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1125538"/>
            <a:ext cx="4321175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Трамвай обходят спереди -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Понятно почему?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вагончик движется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Навстречу твоему.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если сзади обойдёшь,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Вдруг под колёса попадёшь?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Зато троллейбус позади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Обходим мы всегда,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Иначе приключится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Ужасная беда!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11413" y="3716338"/>
            <a:ext cx="4321175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за автобусом не видно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Дороги основной,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там машин поток огромный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Несется день-деньской.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жизнью рисковать,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Гораздо лучше - подождать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.</a:t>
            </a:r>
          </a:p>
        </p:txBody>
      </p:sp>
      <p:pic>
        <p:nvPicPr>
          <p:cNvPr id="4098" name="Picture 2" descr="http://pandia.ru/text/77/302/images/image005_47.jpg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3923928" y="836712"/>
            <a:ext cx="4320480" cy="299488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8" name="TextBox 7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Как обходить городской транспорт</a:t>
            </a:r>
            <a:endParaRPr lang="ru-RU" sz="30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8888" y="1341438"/>
            <a:ext cx="7885112" cy="47513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1727200" y="1844675"/>
            <a:ext cx="7416800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Чтоб по улице гулять,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Надо правила все знать.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Правила дают ответ.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Где опасен путь, где нет.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50" name="Picture 2" descr="http://user.vse42.ru/files/P_S1280x857q80/Wnone/ui-533a94f2932b01.18799976.jpeg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1841180" y="2581985"/>
            <a:ext cx="3930348" cy="263149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9384" y="-143669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Игра на дороге</a:t>
            </a:r>
            <a:endParaRPr lang="ru-RU" sz="30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9384" y="797180"/>
            <a:ext cx="78369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куклу или мячик на дорогу уронили,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Там, где часто проезжают быстрые автомобили,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 не надо за игрушкой вам бросаться на дорогу.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Лучше к взрослым обратиться, ведь они всегда помогут.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22500" y="2567502"/>
            <a:ext cx="5184775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видишь, что машина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Выезжает со двора.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сомненья нет причины: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Пропустите, детвора.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8" name="Picture 4" descr="http://a2b2.ru/storage/images/kindergardens/8429/section/11355/9296_0012-024-Vot-krasnyj-krug-a-v-njom-mashina-traktor-il-velosiped-il-pritsep-k.jpeg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4716016" y="952867"/>
            <a:ext cx="3258544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9512" y="791554"/>
            <a:ext cx="4176713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Думаешь, велосипед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Настоящий транспорт? Нет!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Помни: на проезжей части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избежать несчастья!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есть велосипед,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Но, не дорос до нужных лет,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Катайся лучше во дворе.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 безопасно детворе.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Велосипед</a:t>
            </a:r>
            <a:endParaRPr lang="ru-RU" sz="30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  <p:pic>
        <p:nvPicPr>
          <p:cNvPr id="1026" name="Picture 2" descr="Знак велосипедная дорожка"/>
          <p:cNvPicPr>
            <a:picLocks noChangeAspect="1" noChangeArrowheads="1"/>
          </p:cNvPicPr>
          <p:nvPr/>
        </p:nvPicPr>
        <p:blipFill>
          <a:blip r:embed="rId4" cstate="email">
            <a:extLst/>
          </a:blip>
          <a:srcRect/>
          <a:stretch>
            <a:fillRect/>
          </a:stretch>
        </p:blipFill>
        <p:spPr bwMode="auto">
          <a:xfrm>
            <a:off x="2804198" y="4032815"/>
            <a:ext cx="1905000" cy="1905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Не катайся сзади автобуса, трамвая</a:t>
            </a:r>
          </a:p>
        </p:txBody>
      </p:sp>
      <p:pic>
        <p:nvPicPr>
          <p:cNvPr id="17413" name="Picture 2" descr="https://ds04.infourok.ru/uploads/ex/06b6/0003fe55-94614a42/img16.jpg"/>
          <p:cNvPicPr>
            <a:picLocks noChangeAspect="1" noChangeArrowheads="1"/>
          </p:cNvPicPr>
          <p:nvPr/>
        </p:nvPicPr>
        <p:blipFill>
          <a:blip r:embed="rId2" cstate="email"/>
          <a:srcRect l="6570" r="11945" b="10629"/>
          <a:stretch>
            <a:fillRect/>
          </a:stretch>
        </p:blipFill>
        <p:spPr bwMode="auto">
          <a:xfrm>
            <a:off x="2286000" y="1000125"/>
            <a:ext cx="4429125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-1"/>
            <a:ext cx="9144000" cy="7072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5" name="Picture 4" descr="http://www.avg-ekb.ru/gallery/product/1589/1069_1.jpg"/>
          <p:cNvPicPr>
            <a:picLocks noChangeAspect="1" noChangeArrowheads="1"/>
          </p:cNvPicPr>
          <p:nvPr/>
        </p:nvPicPr>
        <p:blipFill>
          <a:blip r:embed="rId4" cstate="email"/>
          <a:srcRect l="27072" r="27615"/>
          <a:stretch>
            <a:fillRect/>
          </a:stretch>
        </p:blipFill>
        <p:spPr bwMode="auto">
          <a:xfrm>
            <a:off x="214313" y="928688"/>
            <a:ext cx="194151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72125" y="1714500"/>
            <a:ext cx="3357563" cy="435768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зацепер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экстремалом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Прыгал ловко, как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Тарзан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столкнулся с горькой правдой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Угодив в её капкан.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Жаль его совсем немного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свою он не любил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Оскорбляя этим Бога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же сам себя убил</a:t>
            </a:r>
            <a:r>
              <a:rPr lang="ru-RU" sz="2000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304800"/>
            <a:ext cx="9144000" cy="1266825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/>
              <a:t>Зацепер</a:t>
            </a:r>
            <a:r>
              <a:rPr lang="ru-RU" sz="2000" dirty="0"/>
              <a:t> -- любитель езды на крыше вагона, под или между вагонами, сбоку или сзади поезда или электрички, а также спереди в "слепой" для машиниста зоне</a:t>
            </a:r>
            <a:r>
              <a:rPr lang="ru-RU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  <a:cs typeface="Arial" pitchFamily="34" charset="0"/>
              </a:rPr>
              <a:t>Что такое </a:t>
            </a:r>
            <a:r>
              <a:rPr lang="ru-RU" sz="3000" b="1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  <a:cs typeface="Arial" pitchFamily="34" charset="0"/>
              </a:rPr>
              <a:t>зацепинг</a:t>
            </a: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  <a:cs typeface="Arial" pitchFamily="34" charset="0"/>
              </a:rPr>
              <a:t>?</a:t>
            </a:r>
            <a:endParaRPr lang="ru-RU" sz="30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  <p:sp>
        <p:nvSpPr>
          <p:cNvPr id="21509" name="AutoShape 2" descr="https://news-factor.ru/img/news/news/news_25145.jp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0" name="AutoShape 4" descr="https://news-factor.ru/img/news/news/news_25145.jp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1" name="AutoShape 6" descr="https://news-factor.ru/img/news/news/news_25145.jp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2" name="AutoShape 8" descr="https://news-factor.ru/img/news/news/news_25145.jp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1513" name="Picture 10" descr="http://xn--80aeeg4bq1dyc.xn--p1ai/wp-content/uploads/2017/03/D0BDD0B5D0BC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049174">
            <a:off x="2865438" y="1758950"/>
            <a:ext cx="24892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2" descr="http://izbyshki.ru/L2nD2Vd7BX58HAgTcRQoxL3fuWV1pdJG2aH/upload/2014-11/437955ac30be7ec_1415896073_5967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-1336426">
            <a:off x="511175" y="1812925"/>
            <a:ext cx="235267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4" descr="http://cs636516.vk.me/v636516859/243ad/KujqASnr8i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43063" y="3571875"/>
            <a:ext cx="235743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122" name="Picture 2" descr="http://xn----7sbaqf9bsbigbdr9c.xn--p1ai/2015_publ/10_october/pdd/pdd-dlya-detej-3.jpg"/>
          <p:cNvPicPr>
            <a:picLocks noChangeAspect="1" noChangeArrowheads="1"/>
          </p:cNvPicPr>
          <p:nvPr/>
        </p:nvPicPr>
        <p:blipFill rotWithShape="1">
          <a:blip r:embed="rId2" cstate="email">
            <a:extLst/>
          </a:blip>
          <a:srcRect r="8503"/>
          <a:stretch/>
        </p:blipFill>
        <p:spPr bwMode="auto">
          <a:xfrm>
            <a:off x="6084168" y="750150"/>
            <a:ext cx="2855801" cy="351135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Зимние забавы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84438" y="3843338"/>
            <a:ext cx="417512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Санки, лыжи и коньки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Скрасят зимние деньки.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 кататься, это ясно,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Нужно в месте безопасном.</a:t>
            </a:r>
          </a:p>
        </p:txBody>
      </p:sp>
      <p:pic>
        <p:nvPicPr>
          <p:cNvPr id="5126" name="Picture 6" descr="http://ds361.caduk.ru/images/12yivvvyi1"/>
          <p:cNvPicPr>
            <a:picLocks noChangeAspect="1" noChangeArrowheads="1"/>
          </p:cNvPicPr>
          <p:nvPr/>
        </p:nvPicPr>
        <p:blipFill>
          <a:blip r:embed="rId4" cstate="email">
            <a:extLst/>
          </a:blip>
          <a:srcRect/>
          <a:stretch>
            <a:fillRect/>
          </a:stretch>
        </p:blipFill>
        <p:spPr bwMode="auto">
          <a:xfrm>
            <a:off x="251520" y="709884"/>
            <a:ext cx="3571888" cy="313803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124" name="Picture 4" descr="http://ru.convdocs.org/pars_docs/refs/438/437225/437225_html_m75d8cd88.png"/>
          <p:cNvPicPr>
            <a:picLocks noChangeAspect="1" noChangeArrowheads="1"/>
          </p:cNvPicPr>
          <p:nvPr/>
        </p:nvPicPr>
        <p:blipFill>
          <a:blip r:embed="rId5" cstate="email">
            <a:extLst/>
          </a:blip>
          <a:srcRect/>
          <a:stretch>
            <a:fillRect/>
          </a:stretch>
        </p:blipFill>
        <p:spPr bwMode="auto">
          <a:xfrm>
            <a:off x="3432397" y="2176302"/>
            <a:ext cx="2988692" cy="166757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8888" y="1341438"/>
            <a:ext cx="7885112" cy="47513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950" y="304800"/>
            <a:ext cx="7883525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124075" y="223838"/>
            <a:ext cx="699135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О правилах помни всегда</a:t>
            </a:r>
            <a:endParaRPr lang="ru-RU" sz="30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00425" y="1454150"/>
            <a:ext cx="565150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Правила дорожные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Не так уж и сложны,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Только в жизни правила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Очень всем нужны.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Девочки и мальчики,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Все, без исключения,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Изучайте правила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+mn-cs"/>
              </a:rPr>
              <a:t>Любого движения.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Без названи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836712"/>
            <a:ext cx="763284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177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8888" y="1341438"/>
            <a:ext cx="7885112" cy="47513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42875"/>
            <a:ext cx="8643938" cy="671512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00" name="Прямоугольник 4"/>
          <p:cNvSpPr>
            <a:spLocks noChangeArrowheads="1"/>
          </p:cNvSpPr>
          <p:nvPr/>
        </p:nvSpPr>
        <p:spPr bwMode="auto">
          <a:xfrm>
            <a:off x="1357313" y="0"/>
            <a:ext cx="7643812" cy="791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sz="2800" dirty="0">
              <a:latin typeface="Arial Black" pitchFamily="34" charset="0"/>
            </a:endParaRPr>
          </a:p>
          <a:p>
            <a:pPr algn="ctr">
              <a:defRPr/>
            </a:pPr>
            <a:r>
              <a:rPr lang="ru-RU" sz="2800" dirty="0">
                <a:latin typeface="Arial Black" pitchFamily="34" charset="0"/>
              </a:rPr>
              <a:t>КРОССВОРД</a:t>
            </a:r>
          </a:p>
          <a:p>
            <a:pPr algn="ctr">
              <a:defRPr/>
            </a:pPr>
            <a:endParaRPr lang="ru-RU" sz="2000" dirty="0"/>
          </a:p>
          <a:p>
            <a:pPr marL="457200" indent="-457200"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1)Как иначе называют пешеходный переход?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У него три ярких глаза, но моргают не все сразу.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Не похож я на коня, но седло есть у меня.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Шагаешь впереди лежит, оглянешься - домой бежит.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Часть дороги, предназначенная для движения пешеходов.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Человек, управляющий каким- либо транспортом.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Место ожидания автобуса, троллейбуса, трамвая.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Кто должен с пелёнок знать правила дорожного движения пешеходов и транспорта? </a:t>
            </a:r>
          </a:p>
          <a:p>
            <a:pPr marL="457200" indent="-457200" algn="ctr"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9) ЗНАЙ ПРАВИЛА И СОБЛЮДАЙ … </a:t>
            </a:r>
          </a:p>
          <a:p>
            <a:pPr marL="457200" indent="-457200"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НА ДОРОГЕ!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                        </a:t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713" y="5229225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4075" y="5229225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84438" y="5229225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3213" y="5229225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03575" y="5229225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63938" y="5229225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4300" y="5229225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4663" y="5229225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3125" y="5715000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24075" y="4797425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24075" y="4365625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24075" y="3933825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24075" y="3500438"/>
            <a:ext cx="360363" cy="433387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С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24075" y="3068638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563938" y="4797425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Д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63938" y="5661025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938" y="6092825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284663" y="4797425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284663" y="4365625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284663" y="3933825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284663" y="3500438"/>
            <a:ext cx="358775" cy="433387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284663" y="3068638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284663" y="2636838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84663" y="2205038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284663" y="1773238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284663" y="1341438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284663" y="908050"/>
            <a:ext cx="358775" cy="433388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284663" y="476250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643438" y="4797425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003800" y="4797425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364163" y="4797425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724525" y="4797425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У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084888" y="4797425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6443663" y="4797425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643438" y="3933825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Г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5003800" y="3933825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924300" y="3933825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3563938" y="3933825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203575" y="3933825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Д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643438" y="3068638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И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003800" y="3068638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П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364163" y="3068638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Е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724525" y="3068638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Д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924300" y="3068638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563938" y="3068638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Л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3203575" y="3068638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Е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843213" y="3068638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1773238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Ф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5003800" y="1773238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5364163" y="1773238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924300" y="1773238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3563938" y="1773238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Е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203575" y="1773238"/>
            <a:ext cx="360363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2843213" y="1773238"/>
            <a:ext cx="360362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С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908050"/>
            <a:ext cx="360362" cy="433388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Б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5003800" y="908050"/>
            <a:ext cx="360363" cy="433388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5364163" y="908050"/>
            <a:ext cx="360362" cy="433388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3924300" y="908050"/>
            <a:ext cx="360363" cy="433388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З</a:t>
            </a:r>
          </a:p>
        </p:txBody>
      </p:sp>
      <p:sp>
        <p:nvSpPr>
          <p:cNvPr id="28672" name="Пятиугольник 28671">
            <a:hlinkClick r:id="rId2" action="ppaction://hlinksldjump"/>
          </p:cNvPr>
          <p:cNvSpPr/>
          <p:nvPr/>
        </p:nvSpPr>
        <p:spPr>
          <a:xfrm>
            <a:off x="2484438" y="981075"/>
            <a:ext cx="539750" cy="287338"/>
          </a:xfrm>
          <a:prstGeom prst="homePlate">
            <a:avLst/>
          </a:prstGeom>
          <a:solidFill>
            <a:srgbClr val="381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1</a:t>
            </a:r>
            <a:endParaRPr lang="ru-RU" b="1" dirty="0"/>
          </a:p>
        </p:txBody>
      </p:sp>
      <p:sp>
        <p:nvSpPr>
          <p:cNvPr id="65" name="Пятиугольник 64">
            <a:hlinkClick r:id="rId3" action="ppaction://hlinksldjump"/>
          </p:cNvPr>
          <p:cNvSpPr/>
          <p:nvPr/>
        </p:nvSpPr>
        <p:spPr>
          <a:xfrm>
            <a:off x="2236788" y="1844675"/>
            <a:ext cx="539750" cy="288925"/>
          </a:xfrm>
          <a:prstGeom prst="homePlate">
            <a:avLst/>
          </a:prstGeom>
          <a:solidFill>
            <a:srgbClr val="381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2</a:t>
            </a:r>
            <a:endParaRPr lang="ru-RU" b="1" dirty="0"/>
          </a:p>
        </p:txBody>
      </p:sp>
      <p:sp>
        <p:nvSpPr>
          <p:cNvPr id="66" name="Пятиугольник 65">
            <a:hlinkClick r:id="rId4" action="ppaction://hlinksldjump"/>
          </p:cNvPr>
          <p:cNvSpPr/>
          <p:nvPr/>
        </p:nvSpPr>
        <p:spPr>
          <a:xfrm>
            <a:off x="2506663" y="3141663"/>
            <a:ext cx="269875" cy="287337"/>
          </a:xfrm>
          <a:prstGeom prst="homePlate">
            <a:avLst/>
          </a:prstGeom>
          <a:solidFill>
            <a:srgbClr val="381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68" name="Пятиугольник 67">
            <a:hlinkClick r:id="rId5" action="ppaction://hlinksldjump"/>
          </p:cNvPr>
          <p:cNvSpPr/>
          <p:nvPr/>
        </p:nvSpPr>
        <p:spPr>
          <a:xfrm>
            <a:off x="2636838" y="4005263"/>
            <a:ext cx="539750" cy="287337"/>
          </a:xfrm>
          <a:prstGeom prst="homePlate">
            <a:avLst/>
          </a:prstGeom>
          <a:solidFill>
            <a:srgbClr val="381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69" name="Пятиугольник 68">
            <a:hlinkClick r:id="rId6" action="ppaction://hlinksldjump"/>
          </p:cNvPr>
          <p:cNvSpPr/>
          <p:nvPr/>
        </p:nvSpPr>
        <p:spPr>
          <a:xfrm>
            <a:off x="4014788" y="4868863"/>
            <a:ext cx="269875" cy="288925"/>
          </a:xfrm>
          <a:prstGeom prst="homePlate">
            <a:avLst/>
          </a:prstGeom>
          <a:solidFill>
            <a:srgbClr val="381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70" name="Пятиугольник 69">
            <a:hlinkClick r:id="rId7" action="ppaction://hlinksldjump"/>
          </p:cNvPr>
          <p:cNvSpPr/>
          <p:nvPr/>
        </p:nvSpPr>
        <p:spPr>
          <a:xfrm>
            <a:off x="1203325" y="5373688"/>
            <a:ext cx="539750" cy="287337"/>
          </a:xfrm>
          <a:prstGeom prst="homePlate">
            <a:avLst/>
          </a:prstGeom>
          <a:solidFill>
            <a:srgbClr val="381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71" name="Пятиугольник 70">
            <a:hlinkClick r:id="rId6" action="ppaction://hlinksldjump"/>
          </p:cNvPr>
          <p:cNvSpPr/>
          <p:nvPr/>
        </p:nvSpPr>
        <p:spPr>
          <a:xfrm>
            <a:off x="1584325" y="2997200"/>
            <a:ext cx="539750" cy="287338"/>
          </a:xfrm>
          <a:prstGeom prst="homePlate">
            <a:avLst/>
          </a:prstGeom>
          <a:solidFill>
            <a:srgbClr val="381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7</a:t>
            </a:r>
          </a:p>
        </p:txBody>
      </p:sp>
      <p:sp>
        <p:nvSpPr>
          <p:cNvPr id="72" name="Пятиугольник 71">
            <a:hlinkClick r:id="rId8" action="ppaction://hlinksldjump"/>
          </p:cNvPr>
          <p:cNvSpPr/>
          <p:nvPr/>
        </p:nvSpPr>
        <p:spPr>
          <a:xfrm>
            <a:off x="3022600" y="4724400"/>
            <a:ext cx="539750" cy="288925"/>
          </a:xfrm>
          <a:prstGeom prst="homePlate">
            <a:avLst/>
          </a:prstGeom>
          <a:solidFill>
            <a:srgbClr val="381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8</a:t>
            </a:r>
          </a:p>
        </p:txBody>
      </p:sp>
      <p:sp>
        <p:nvSpPr>
          <p:cNvPr id="73" name="Пятиугольник 72">
            <a:hlinkClick r:id="rId9" action="ppaction://hlinksldjump"/>
          </p:cNvPr>
          <p:cNvSpPr/>
          <p:nvPr/>
        </p:nvSpPr>
        <p:spPr>
          <a:xfrm>
            <a:off x="3654425" y="333375"/>
            <a:ext cx="539750" cy="287338"/>
          </a:xfrm>
          <a:prstGeom prst="homePlate">
            <a:avLst/>
          </a:prstGeom>
          <a:solidFill>
            <a:srgbClr val="381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9</a:t>
            </a:r>
          </a:p>
        </p:txBody>
      </p:sp>
      <p:sp>
        <p:nvSpPr>
          <p:cNvPr id="16" name="Овал 15"/>
          <p:cNvSpPr/>
          <p:nvPr/>
        </p:nvSpPr>
        <p:spPr>
          <a:xfrm>
            <a:off x="6624638" y="620713"/>
            <a:ext cx="2195512" cy="936625"/>
          </a:xfrm>
          <a:prstGeom prst="ellipse">
            <a:avLst/>
          </a:prstGeom>
          <a:solidFill>
            <a:srgbClr val="381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atin typeface="Bookman Old Style" pitchFamily="18" charset="0"/>
              </a:rPr>
              <a:t>ОТВЕТ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2143125" y="6072188"/>
            <a:ext cx="357188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К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2143125" y="6426200"/>
            <a:ext cx="358775" cy="431800"/>
          </a:xfrm>
          <a:prstGeom prst="rect">
            <a:avLst/>
          </a:prstGeom>
          <a:solidFill>
            <a:srgbClr val="16D1F6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8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0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85164"/>
            <a:ext cx="7992887" cy="598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524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ПЕШЕХОД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603" y="784486"/>
            <a:ext cx="8243887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ж делать пешеходу? Ну где ему пройти,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 грузовик или мопед не встретить на пути?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Шагай по тротуару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Спокойно, не робей: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Придуман тротуар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для машин, а для людей!</a:t>
            </a:r>
          </a:p>
        </p:txBody>
      </p:sp>
      <p:pic>
        <p:nvPicPr>
          <p:cNvPr id="6151" name="Picture 9" descr="http://zauralonline.ru/images/photos/big/77e5eaccab221e1a0e97d4b986d91dd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58000" y="2143125"/>
            <a:ext cx="1884363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11" descr="https://arhivurokov.ru/kopilka/up/html/2017/03/15/k_58c9527a275ff/400622_2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2143125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6552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/>
              <a:t>Въезд запрещен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68760"/>
            <a:ext cx="554461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551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662418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/>
              <a:t>Пешеходный переход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064896" cy="4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803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1438"/>
            <a:ext cx="9144000" cy="388778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04800"/>
            <a:ext cx="9144000" cy="4238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223838"/>
            <a:ext cx="9144000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Знак “Движение пешеходов запрещено”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1052736"/>
            <a:ext cx="4968875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круге человек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Перечеркнут линией,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Здесь опасность, милый друг,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Проходи-ка мимо ты.</a:t>
            </a:r>
          </a:p>
        </p:txBody>
      </p:sp>
      <p:pic>
        <p:nvPicPr>
          <p:cNvPr id="19463" name="Picture 4" descr="http://vignette2.wikia.nocookie.net/dorozhie/images/d/d5/3.10_Russian_road_sign.svg.png/revision/latest?cb=20150619114953&amp;path-prefix=ru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68800" y="1365250"/>
            <a:ext cx="3349625" cy="335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968</TotalTime>
  <Words>719</Words>
  <Application>Microsoft Office PowerPoint</Application>
  <PresentationFormat>Экран (4:3)</PresentationFormat>
  <Paragraphs>219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165</cp:revision>
  <dcterms:created xsi:type="dcterms:W3CDTF">2014-07-15T15:51:57Z</dcterms:created>
  <dcterms:modified xsi:type="dcterms:W3CDTF">2025-02-24T18:38:29Z</dcterms:modified>
</cp:coreProperties>
</file>